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494741" y="625424"/>
            <a:ext cx="3627754" cy="469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lang="en-US" sz="3500" b="1" kern="0" spc="1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NOVA</a:t>
            </a:r>
            <a:r>
              <a:rPr sz="3500" b="1" kern="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5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CHAIR</a:t>
            </a:r>
            <a:endParaRPr sz="3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8"/>
          <p:cNvSpPr/>
          <p:nvPr/>
        </p:nvSpPr>
        <p:spPr>
          <a:xfrm>
            <a:off x="2991713" y="439420"/>
            <a:ext cx="8775700" cy="62452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243705" algn="l" rtl="0" eaLnBrk="0">
              <a:lnSpc>
                <a:spcPct val="87000"/>
              </a:lnSpc>
            </a:pPr>
            <a:r>
              <a:rPr sz="2900" b="1" kern="0" spc="300" dirty="0">
                <a:solidFill>
                  <a:srgbClr val="FFFFFF">
                    <a:alpha val="8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WORK&amp;HOME</a:t>
            </a:r>
            <a:endParaRPr sz="2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  <a:spcBef>
                <a:spcPts val="2680"/>
              </a:spcBef>
            </a:pPr>
            <a:r>
              <a:rPr sz="8900" b="1" kern="0" spc="-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ACCURATE</a:t>
            </a:r>
            <a:endParaRPr sz="8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55930" algn="l" rtl="0" eaLnBrk="0">
              <a:lnSpc>
                <a:spcPts val="2175"/>
              </a:lnSpc>
              <a:spcBef>
                <a:spcPts val="595"/>
              </a:spcBef>
            </a:pPr>
            <a:r>
              <a:rPr sz="1500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Accurately</a:t>
            </a:r>
            <a:r>
              <a:rPr sz="15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500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</a:t>
            </a:r>
            <a:r>
              <a:rPr sz="15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nd</a:t>
            </a:r>
            <a:r>
              <a:rPr sz="15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5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5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support  position  in  real  time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239895" indent="10160" algn="l" rtl="0" eaLnBrk="0">
              <a:lnSpc>
                <a:spcPct val="97000"/>
              </a:lnSpc>
              <a:spcBef>
                <a:spcPts val="425"/>
              </a:spcBef>
            </a:pPr>
            <a:r>
              <a:rPr sz="1400" kern="0" spc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Choose</a:t>
            </a:r>
            <a:r>
              <a:rPr sz="1400" kern="0" spc="32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400" kern="0" spc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X</a:t>
            </a:r>
            <a:r>
              <a:rPr sz="1400" kern="0" spc="14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3-01A-</a:t>
            </a:r>
            <a:r>
              <a:rPr sz="1400" kern="0" spc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</a:t>
            </a:r>
            <a:r>
              <a:rPr sz="1400" kern="0" spc="27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400" kern="0" spc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ergonomic</a:t>
            </a:r>
            <a:r>
              <a:rPr sz="1400" kern="0" spc="26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400" kern="0" spc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chair</a:t>
            </a:r>
            <a:r>
              <a:rPr sz="1400" kern="0" spc="14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, </a:t>
            </a:r>
            <a:r>
              <a:rPr sz="1400" kern="0" spc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you</a:t>
            </a:r>
            <a:r>
              <a:rPr sz="1400" kern="0" spc="14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400" kern="0" spc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will</a:t>
            </a:r>
            <a:r>
              <a:rPr sz="1400" kern="0" spc="25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400" kern="0" spc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find</a:t>
            </a:r>
            <a:r>
              <a:rPr sz="1400" kern="0" spc="17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400" kern="0" spc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your      </a:t>
            </a:r>
            <a:r>
              <a:rPr sz="1400" kern="0" spc="4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physical</a:t>
            </a:r>
            <a:r>
              <a:rPr sz="1400" kern="0" spc="31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400" kern="0" spc="4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and</a:t>
            </a:r>
            <a:r>
              <a:rPr sz="1400" kern="0" spc="12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400" kern="0" spc="4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work</a:t>
            </a:r>
            <a:r>
              <a:rPr sz="1400" kern="0" spc="20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400" kern="0" spc="4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performance</a:t>
            </a:r>
            <a:r>
              <a:rPr sz="1400" kern="0" spc="24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400" kern="0" spc="4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improves,</a:t>
            </a:r>
            <a:r>
              <a:rPr sz="1400" kern="0" spc="27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400" kern="0" spc="4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and</a:t>
            </a:r>
            <a:r>
              <a:rPr sz="1400" kern="0" spc="21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400" kern="0" spc="4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this</a:t>
            </a:r>
            <a:endParaRPr sz="14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01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79000"/>
              </a:lnSpc>
              <a:spcBef>
                <a:spcPts val="0"/>
              </a:spcBef>
            </a:pPr>
            <a:r>
              <a:rPr sz="1400" kern="0" spc="5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improvement</a:t>
            </a:r>
            <a:r>
              <a:rPr sz="1400" kern="0" spc="23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400" kern="0" spc="5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leads</a:t>
            </a:r>
            <a:r>
              <a:rPr sz="1400" kern="0" spc="22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400" kern="0" spc="5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to</a:t>
            </a:r>
            <a:r>
              <a:rPr sz="1400" kern="0" spc="25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400" kern="0" spc="5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g</a:t>
            </a:r>
            <a:r>
              <a:rPr sz="1400" kern="0" spc="4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reater</a:t>
            </a:r>
            <a:r>
              <a:rPr sz="1400" kern="0" spc="19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400" kern="0" spc="4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productivity</a:t>
            </a:r>
            <a:r>
              <a:rPr sz="1400" kern="0" spc="17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400" kern="0" spc="4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and</a:t>
            </a:r>
            <a:r>
              <a:rPr sz="1400" kern="0" spc="28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400" kern="0" spc="4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creativity.</a:t>
            </a:r>
            <a:endParaRPr sz="14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12" name="table 12"/>
          <p:cNvGraphicFramePr>
            <a:graphicFrameLocks noGrp="1"/>
          </p:cNvGraphicFramePr>
          <p:nvPr/>
        </p:nvGraphicFramePr>
        <p:xfrm>
          <a:off x="9108567" y="3680079"/>
          <a:ext cx="1890394" cy="1605280"/>
        </p:xfrm>
        <a:graphic>
          <a:graphicData uri="http://schemas.openxmlformats.org/drawingml/2006/table">
            <a:tbl>
              <a:tblPr/>
              <a:tblGrid>
                <a:gridCol w="1890394"/>
              </a:tblGrid>
              <a:tr h="159893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4" name="table 14"/>
          <p:cNvGraphicFramePr>
            <a:graphicFrameLocks noGrp="1"/>
          </p:cNvGraphicFramePr>
          <p:nvPr/>
        </p:nvGraphicFramePr>
        <p:xfrm>
          <a:off x="6971919" y="3680079"/>
          <a:ext cx="1885950" cy="1605280"/>
        </p:xfrm>
        <a:graphic>
          <a:graphicData uri="http://schemas.openxmlformats.org/drawingml/2006/table">
            <a:tbl>
              <a:tblPr/>
              <a:tblGrid>
                <a:gridCol w="1885950"/>
              </a:tblGrid>
              <a:tr h="159893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table 16"/>
          <p:cNvGraphicFramePr>
            <a:graphicFrameLocks noGrp="1"/>
          </p:cNvGraphicFramePr>
          <p:nvPr/>
        </p:nvGraphicFramePr>
        <p:xfrm>
          <a:off x="6971919" y="1843659"/>
          <a:ext cx="1885950" cy="1594484"/>
        </p:xfrm>
        <a:graphic>
          <a:graphicData uri="http://schemas.openxmlformats.org/drawingml/2006/table">
            <a:tbl>
              <a:tblPr/>
              <a:tblGrid>
                <a:gridCol w="1885950"/>
              </a:tblGrid>
              <a:tr h="15881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8" name="table 18"/>
          <p:cNvGraphicFramePr>
            <a:graphicFrameLocks noGrp="1"/>
          </p:cNvGraphicFramePr>
          <p:nvPr/>
        </p:nvGraphicFramePr>
        <p:xfrm>
          <a:off x="9090279" y="1843659"/>
          <a:ext cx="1875155" cy="1594484"/>
        </p:xfrm>
        <a:graphic>
          <a:graphicData uri="http://schemas.openxmlformats.org/drawingml/2006/table">
            <a:tbl>
              <a:tblPr/>
              <a:tblGrid>
                <a:gridCol w="1875155"/>
              </a:tblGrid>
              <a:tr h="15881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118092" y="3689604"/>
            <a:ext cx="1871471" cy="1586483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981444" y="3689604"/>
            <a:ext cx="1866900" cy="1586483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981444" y="1853183"/>
            <a:ext cx="1866900" cy="1575816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099804" y="1853183"/>
            <a:ext cx="1856232" cy="1575816"/>
          </a:xfrm>
          <a:prstGeom prst="rect">
            <a:avLst/>
          </a:prstGeom>
        </p:spPr>
      </p:pic>
      <p:sp>
        <p:nvSpPr>
          <p:cNvPr id="28" name="textbox 28"/>
          <p:cNvSpPr/>
          <p:nvPr/>
        </p:nvSpPr>
        <p:spPr>
          <a:xfrm>
            <a:off x="7013320" y="883868"/>
            <a:ext cx="1576069" cy="4127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indent="-6985" algn="l" rtl="0" eaLnBrk="0">
              <a:lnSpc>
                <a:spcPct val="102000"/>
              </a:lnSpc>
            </a:pPr>
            <a:r>
              <a:rPr sz="1200" b="1" i="1" u="sng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Armrest</a:t>
            </a:r>
            <a:r>
              <a:rPr sz="1200" b="1" i="1" u="sng" kern="0" spc="-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i="1" u="sng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pad</a:t>
            </a:r>
            <a:r>
              <a:rPr sz="1200" b="1" i="1" u="sng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i="1" u="sng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canslide</a:t>
            </a:r>
            <a:r>
              <a:rPr sz="1200" b="1" i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i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back</a:t>
            </a:r>
            <a:r>
              <a:rPr sz="1200" b="1" i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i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200" b="1" i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i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forth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" name="textbox 30"/>
          <p:cNvSpPr/>
          <p:nvPr/>
        </p:nvSpPr>
        <p:spPr>
          <a:xfrm>
            <a:off x="7013320" y="5840679"/>
            <a:ext cx="1780539" cy="2381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670"/>
              </a:lnSpc>
            </a:pPr>
            <a:r>
              <a:rPr sz="1200" b="1" i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Arms</a:t>
            </a:r>
            <a:r>
              <a:rPr sz="1200" b="1" i="1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i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height</a:t>
            </a:r>
            <a:r>
              <a:rPr sz="1200" b="1" i="1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i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adjustment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2" name="textbox 32"/>
          <p:cNvSpPr/>
          <p:nvPr/>
        </p:nvSpPr>
        <p:spPr>
          <a:xfrm>
            <a:off x="9137395" y="883868"/>
            <a:ext cx="1533525" cy="2571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0000"/>
              </a:lnSpc>
            </a:pPr>
            <a:r>
              <a:rPr sz="1200" b="1" i="1" u="sng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Armrest</a:t>
            </a:r>
            <a:r>
              <a:rPr sz="1200" b="1" i="1" u="sng" kern="0" spc="-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i="1" u="sng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pad</a:t>
            </a:r>
            <a:r>
              <a:rPr sz="1200" b="1" i="1" u="sng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i="1" u="sng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rotation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" name="textbox 34"/>
          <p:cNvSpPr/>
          <p:nvPr/>
        </p:nvSpPr>
        <p:spPr>
          <a:xfrm>
            <a:off x="9118345" y="5894400"/>
            <a:ext cx="1814195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200" b="1" i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Arms -</a:t>
            </a:r>
            <a:r>
              <a:rPr sz="1200" b="1" i="1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i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width adiust</a:t>
            </a:r>
            <a:r>
              <a:rPr sz="1200" b="1" i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ment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" name="path 36"/>
          <p:cNvSpPr/>
          <p:nvPr/>
        </p:nvSpPr>
        <p:spPr>
          <a:xfrm>
            <a:off x="9132569" y="6038215"/>
            <a:ext cx="1778634" cy="7620"/>
          </a:xfrm>
          <a:custGeom>
            <a:avLst/>
            <a:gdLst/>
            <a:ahLst/>
            <a:cxnLst/>
            <a:rect l="0" t="0" r="0" b="0"/>
            <a:pathLst>
              <a:path w="2800" h="12">
                <a:moveTo>
                  <a:pt x="0" y="6"/>
                </a:moveTo>
                <a:lnTo>
                  <a:pt x="2800" y="6"/>
                </a:lnTo>
              </a:path>
            </a:pathLst>
          </a:custGeom>
          <a:noFill/>
          <a:ln w="7620" cap="flat">
            <a:solidFill>
              <a:srgbClr val="FFFFFF"/>
            </a:solidFill>
            <a:prstDash val="solid"/>
            <a:bevel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8" name="path 38"/>
          <p:cNvSpPr/>
          <p:nvPr/>
        </p:nvSpPr>
        <p:spPr>
          <a:xfrm>
            <a:off x="7027544" y="6028690"/>
            <a:ext cx="1744344" cy="7620"/>
          </a:xfrm>
          <a:custGeom>
            <a:avLst/>
            <a:gdLst/>
            <a:ahLst/>
            <a:cxnLst/>
            <a:rect l="0" t="0" r="0" b="0"/>
            <a:pathLst>
              <a:path w="2746" h="12">
                <a:moveTo>
                  <a:pt x="0" y="6"/>
                </a:moveTo>
                <a:lnTo>
                  <a:pt x="2746" y="6"/>
                </a:lnTo>
              </a:path>
            </a:pathLst>
          </a:custGeom>
          <a:noFill/>
          <a:ln w="7620" cap="flat">
            <a:solidFill>
              <a:srgbClr val="FFFFFF"/>
            </a:solidFill>
            <a:prstDash val="solid"/>
            <a:bevel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0" name="path 40"/>
          <p:cNvSpPr/>
          <p:nvPr/>
        </p:nvSpPr>
        <p:spPr>
          <a:xfrm>
            <a:off x="7027544" y="1254760"/>
            <a:ext cx="1050290" cy="7619"/>
          </a:xfrm>
          <a:custGeom>
            <a:avLst/>
            <a:gdLst/>
            <a:ahLst/>
            <a:cxnLst/>
            <a:rect l="0" t="0" r="0" b="0"/>
            <a:pathLst>
              <a:path w="1654" h="11">
                <a:moveTo>
                  <a:pt x="0" y="5"/>
                </a:moveTo>
                <a:lnTo>
                  <a:pt x="1654" y="5"/>
                </a:lnTo>
              </a:path>
            </a:pathLst>
          </a:custGeom>
          <a:noFill/>
          <a:ln w="7620" cap="flat">
            <a:solidFill>
              <a:srgbClr val="FFFFFF"/>
            </a:solidFill>
            <a:prstDash val="solid"/>
            <a:bevel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 4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B48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2" name="group 2"/>
          <p:cNvGrpSpPr/>
          <p:nvPr/>
        </p:nvGrpSpPr>
        <p:grpSpPr>
          <a:xfrm rot="21600000">
            <a:off x="248437" y="2448331"/>
            <a:ext cx="5816409" cy="4389856"/>
            <a:chOff x="0" y="0"/>
            <a:chExt cx="5816409" cy="4389856"/>
          </a:xfrm>
        </p:grpSpPr>
        <p:pic>
          <p:nvPicPr>
            <p:cNvPr id="44" name="picture 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280288" y="69303"/>
              <a:ext cx="5536120" cy="4320552"/>
            </a:xfrm>
            <a:prstGeom prst="rect">
              <a:avLst/>
            </a:prstGeom>
          </p:spPr>
        </p:pic>
        <p:sp>
          <p:nvSpPr>
            <p:cNvPr id="46" name="textbox 46"/>
            <p:cNvSpPr/>
            <p:nvPr/>
          </p:nvSpPr>
          <p:spPr>
            <a:xfrm>
              <a:off x="-12700" y="-12700"/>
              <a:ext cx="4136390" cy="208089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r" rtl="0" eaLnBrk="0">
                <a:lnSpc>
                  <a:spcPts val="1580"/>
                </a:lnSpc>
              </a:pPr>
              <a:r>
                <a:rPr sz="1300" kern="0" spc="-7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90</a:t>
              </a:r>
              <a:r>
                <a:rPr sz="1300" kern="0" spc="-7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。</a:t>
              </a:r>
              <a:endParaRPr sz="13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4000"/>
                </a:lnSpc>
                <a:spcBef>
                  <a:spcPts val="0"/>
                </a:spcBef>
              </a:pPr>
              <a:r>
                <a:rPr sz="1700" kern="0" spc="-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118</a:t>
              </a:r>
              <a:endParaRPr sz="1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48" name="textbox 48"/>
          <p:cNvSpPr/>
          <p:nvPr/>
        </p:nvSpPr>
        <p:spPr>
          <a:xfrm>
            <a:off x="6577965" y="4144671"/>
            <a:ext cx="5231129" cy="25546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15"/>
              </a:lnSpc>
            </a:pP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A:</a:t>
            </a:r>
            <a:r>
              <a:rPr sz="14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If you</a:t>
            </a:r>
            <a:r>
              <a:rPr sz="1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pull</a:t>
            </a:r>
            <a:r>
              <a:rPr sz="1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 the</a:t>
            </a:r>
            <a:r>
              <a:rPr sz="1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lever, you can adjust the seat</a:t>
            </a:r>
            <a:r>
              <a:rPr sz="1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</a:t>
            </a:r>
            <a:r>
              <a:rPr sz="14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ight.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495" indent="1270" algn="l" rtl="0" eaLnBrk="0">
              <a:lnSpc>
                <a:spcPct val="133000"/>
              </a:lnSpc>
              <a:spcBef>
                <a:spcPts val="575"/>
              </a:spcBef>
            </a:pP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B:</a:t>
            </a:r>
            <a:r>
              <a:rPr sz="1400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If you</a:t>
            </a:r>
            <a:r>
              <a:rPr sz="1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pull</a:t>
            </a:r>
            <a:r>
              <a:rPr sz="1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 the</a:t>
            </a:r>
            <a:r>
              <a:rPr sz="1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lever, you can</a:t>
            </a:r>
            <a:r>
              <a:rPr sz="1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loc</a:t>
            </a:r>
            <a:r>
              <a:rPr sz="14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 the</a:t>
            </a:r>
            <a:r>
              <a:rPr sz="1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back;</a:t>
            </a:r>
            <a:r>
              <a:rPr sz="1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if press down the</a:t>
            </a:r>
            <a:r>
              <a:rPr sz="14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lever, you can</a:t>
            </a:r>
            <a:r>
              <a:rPr sz="1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unlock </a:t>
            </a:r>
            <a:r>
              <a:rPr sz="14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back.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1590" algn="l" rtl="0" eaLnBrk="0">
              <a:lnSpc>
                <a:spcPts val="1915"/>
              </a:lnSpc>
              <a:spcBef>
                <a:spcPts val="545"/>
              </a:spcBef>
            </a:pPr>
            <a:r>
              <a:rPr sz="14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C:</a:t>
            </a:r>
            <a:r>
              <a:rPr sz="14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If you turn the handwheel, you c</a:t>
            </a: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 adjust the</a:t>
            </a:r>
            <a:r>
              <a:rPr sz="1400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tilting</a:t>
            </a:r>
            <a:r>
              <a:rPr sz="14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tension.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860" algn="l" rtl="0" eaLnBrk="0">
              <a:lnSpc>
                <a:spcPts val="4900"/>
              </a:lnSpc>
            </a:pPr>
            <a:r>
              <a:rPr sz="1700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Synchronized Tilting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335" indent="20320" algn="l" rtl="0" eaLnBrk="0">
              <a:lnSpc>
                <a:spcPct val="131000"/>
              </a:lnSpc>
              <a:spcBef>
                <a:spcPts val="250"/>
              </a:spcBef>
            </a:pPr>
            <a:r>
              <a:rPr sz="1700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</a:t>
            </a:r>
            <a:r>
              <a:rPr sz="1700" kern="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 able to </a:t>
            </a:r>
            <a:r>
              <a:rPr sz="17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offer good</a:t>
            </a:r>
            <a:r>
              <a:rPr sz="17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siting feelings</a:t>
            </a:r>
            <a:r>
              <a:rPr sz="17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700" kern="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users.</a:t>
            </a:r>
            <a:r>
              <a:rPr sz="1700" kern="0" spc="1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</a:t>
            </a:r>
            <a:r>
              <a:rPr sz="1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17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would reduce stress to</a:t>
            </a:r>
            <a:r>
              <a:rPr sz="1700" kern="0" spc="1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abdomen.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4" name="group 4"/>
          <p:cNvGrpSpPr/>
          <p:nvPr/>
        </p:nvGrpSpPr>
        <p:grpSpPr>
          <a:xfrm rot="21600000">
            <a:off x="6789297" y="1300565"/>
            <a:ext cx="4207258" cy="2474618"/>
            <a:chOff x="0" y="0"/>
            <a:chExt cx="4207258" cy="2474618"/>
          </a:xfrm>
        </p:grpSpPr>
        <p:pic>
          <p:nvPicPr>
            <p:cNvPr id="50" name="picture 5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123428" y="0"/>
              <a:ext cx="3818121" cy="2474618"/>
            </a:xfrm>
            <a:prstGeom prst="rect">
              <a:avLst/>
            </a:prstGeom>
          </p:spPr>
        </p:pic>
        <p:sp>
          <p:nvSpPr>
            <p:cNvPr id="52" name="textbox 52"/>
            <p:cNvSpPr/>
            <p:nvPr/>
          </p:nvSpPr>
          <p:spPr>
            <a:xfrm>
              <a:off x="-12700" y="-12700"/>
              <a:ext cx="4232909" cy="258254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3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3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3000"/>
                </a:lnSpc>
                <a:spcBef>
                  <a:spcPts val="5"/>
                </a:spcBef>
              </a:pPr>
              <a:r>
                <a:rPr sz="27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</a:t>
              </a:r>
              <a:endParaRPr sz="2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74750" algn="l" rtl="0" eaLnBrk="0">
                <a:lnSpc>
                  <a:spcPct val="84000"/>
                </a:lnSpc>
                <a:spcBef>
                  <a:spcPts val="1385"/>
                </a:spcBef>
              </a:pPr>
              <a:r>
                <a:rPr sz="2700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</a:t>
              </a:r>
              <a:endParaRPr sz="2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3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r" rtl="0" eaLnBrk="0">
                <a:lnSpc>
                  <a:spcPct val="83000"/>
                </a:lnSpc>
              </a:pPr>
              <a:r>
                <a:rPr sz="2700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</a:t>
              </a:r>
              <a:endParaRPr sz="2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54" name="textbox 54"/>
          <p:cNvSpPr/>
          <p:nvPr/>
        </p:nvSpPr>
        <p:spPr>
          <a:xfrm>
            <a:off x="586819" y="380300"/>
            <a:ext cx="6994525" cy="3721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2700" b="1" kern="0" spc="1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Synchronized</a:t>
            </a:r>
            <a:r>
              <a:rPr sz="2700" b="1" kern="0" spc="3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b="1" kern="0" spc="1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Tilting</a:t>
            </a:r>
            <a:r>
              <a:rPr sz="2700" b="1" kern="0" spc="5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b="1" kern="0" spc="1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Mechanism</a:t>
            </a:r>
            <a:r>
              <a:rPr sz="2700" b="1" kern="0" spc="3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b="1" kern="0" spc="1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endParaRPr sz="2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aphicFrame>
        <p:nvGraphicFramePr>
          <p:cNvPr id="56" name="table 56"/>
          <p:cNvGraphicFramePr>
            <a:graphicFrameLocks noGrp="1"/>
          </p:cNvGraphicFramePr>
          <p:nvPr/>
        </p:nvGraphicFramePr>
        <p:xfrm>
          <a:off x="539114" y="1583054"/>
          <a:ext cx="3162300" cy="508000"/>
        </p:xfrm>
        <a:graphic>
          <a:graphicData uri="http://schemas.openxmlformats.org/drawingml/2006/table">
            <a:tbl>
              <a:tblPr/>
              <a:tblGrid>
                <a:gridCol w="3162300"/>
              </a:tblGrid>
              <a:tr h="488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4625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23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Backrest Tilting degree</a:t>
                      </a:r>
                      <a:endParaRPr sz="23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8" name="textbox 58"/>
          <p:cNvSpPr/>
          <p:nvPr/>
        </p:nvSpPr>
        <p:spPr>
          <a:xfrm>
            <a:off x="580785" y="891495"/>
            <a:ext cx="3719829" cy="3689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2700" b="1" kern="0" spc="1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2700" b="1" kern="0" spc="5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b="1" kern="0" spc="1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Positions</a:t>
            </a:r>
            <a:r>
              <a:rPr sz="2700" b="1" kern="0" spc="5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b="1" kern="0" spc="1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2700" b="1" kern="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ocking</a:t>
            </a:r>
            <a:endParaRPr sz="2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0" name="textbox 60"/>
          <p:cNvSpPr/>
          <p:nvPr/>
        </p:nvSpPr>
        <p:spPr>
          <a:xfrm>
            <a:off x="588137" y="4261891"/>
            <a:ext cx="124460" cy="95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</a:pPr>
            <a:r>
              <a:rPr sz="500" kern="0" spc="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64" name="textbox 64"/>
          <p:cNvSpPr/>
          <p:nvPr/>
        </p:nvSpPr>
        <p:spPr>
          <a:xfrm>
            <a:off x="5791859" y="332708"/>
            <a:ext cx="5726429" cy="32499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4200" b="1" kern="0" spc="1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3</a:t>
            </a:r>
            <a:r>
              <a:rPr sz="4200" b="1" kern="0" spc="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D</a:t>
            </a:r>
            <a:r>
              <a:rPr sz="4200" b="1" kern="0" spc="28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4200" b="1" kern="0" spc="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large</a:t>
            </a:r>
            <a:r>
              <a:rPr sz="4200" b="1" kern="0" spc="1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4200" b="1" kern="0" spc="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curved</a:t>
            </a:r>
            <a:r>
              <a:rPr sz="4200" b="1" kern="0" spc="27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4200" b="1" kern="0" spc="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headrest</a:t>
            </a:r>
            <a:endParaRPr sz="42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488315" algn="l" rtl="0" eaLnBrk="0">
              <a:lnSpc>
                <a:spcPct val="80000"/>
              </a:lnSpc>
              <a:spcBef>
                <a:spcPts val="1270"/>
              </a:spcBef>
            </a:pPr>
            <a:r>
              <a:rPr sz="2700" b="1" kern="0" spc="3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Help the cervical spine</a:t>
            </a:r>
            <a:r>
              <a:rPr sz="2700" b="1" kern="0" spc="10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2700" b="1" kern="0" spc="3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dec</a:t>
            </a:r>
            <a:r>
              <a:rPr sz="2700" b="1" kern="0" spc="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ompress</a:t>
            </a:r>
            <a:endParaRPr sz="27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algn="l" rtl="0" eaLnBrk="0">
              <a:lnSpc>
                <a:spcPct val="16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77240" algn="l" rtl="0" eaLnBrk="0">
              <a:lnSpc>
                <a:spcPct val="82000"/>
              </a:lnSpc>
              <a:spcBef>
                <a:spcPts val="695"/>
              </a:spcBef>
            </a:pPr>
            <a:r>
              <a:rPr sz="2300" kern="0" spc="0" dirty="0">
                <a:solidFill>
                  <a:srgbClr val="FFFFFF">
                    <a:alpha val="54901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STREAMLINE</a:t>
            </a:r>
            <a:r>
              <a:rPr sz="2300" kern="0" spc="410" dirty="0">
                <a:solidFill>
                  <a:srgbClr val="FFFFFF">
                    <a:alpha val="54901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300" kern="0" spc="0" dirty="0">
                <a:solidFill>
                  <a:srgbClr val="FFFFFF">
                    <a:alpha val="54901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INTEGRAL</a:t>
            </a:r>
            <a:r>
              <a:rPr sz="2300" kern="0" spc="110" dirty="0">
                <a:solidFill>
                  <a:srgbClr val="FFFFFF">
                    <a:alpha val="54901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300" kern="0" spc="0" dirty="0">
                <a:solidFill>
                  <a:srgbClr val="FFFFFF">
                    <a:alpha val="54901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CHASSIS</a:t>
            </a: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92855" indent="-2538095" algn="l" rtl="0" eaLnBrk="0">
              <a:lnSpc>
                <a:spcPct val="101000"/>
              </a:lnSpc>
              <a:spcBef>
                <a:spcPts val="455"/>
              </a:spcBef>
            </a:pP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Lifting</a:t>
            </a:r>
            <a:r>
              <a:rPr sz="1500" kern="0" spc="21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and</a:t>
            </a:r>
            <a:r>
              <a:rPr sz="1500" kern="0" spc="26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rotating</a:t>
            </a:r>
            <a:r>
              <a:rPr sz="1500" kern="0" spc="2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headrest,</a:t>
            </a:r>
            <a:r>
              <a:rPr sz="1500" kern="0" spc="16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flexible</a:t>
            </a:r>
            <a:r>
              <a:rPr sz="1500" kern="0" spc="21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an</a:t>
            </a:r>
            <a:r>
              <a:rPr sz="1500" kern="0" spc="-1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gle</a:t>
            </a:r>
            <a:r>
              <a:rPr sz="1500" kern="0" spc="21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500" kern="0" spc="-1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adjustment.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1500" kern="0" spc="-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30cm</a:t>
            </a:r>
            <a:r>
              <a:rPr sz="1500" kern="0" spc="16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500" kern="0" spc="-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widened</a:t>
            </a:r>
            <a:r>
              <a:rPr sz="1500" kern="0" spc="21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500" kern="0" spc="-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headrest,</a:t>
            </a:r>
            <a:endParaRPr sz="15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3115310" algn="l" rtl="0" eaLnBrk="0">
              <a:lnSpc>
                <a:spcPct val="78000"/>
              </a:lnSpc>
              <a:spcBef>
                <a:spcPts val="1005"/>
              </a:spcBef>
            </a:pPr>
            <a:r>
              <a:rPr sz="1500" kern="0" spc="-1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Effectively</a:t>
            </a:r>
            <a:r>
              <a:rPr sz="1500" kern="0" spc="28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500" kern="0" spc="-1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relieve</a:t>
            </a:r>
            <a:r>
              <a:rPr sz="1500" kern="0" spc="24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500" kern="0" spc="-1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neck</a:t>
            </a:r>
            <a:r>
              <a:rPr sz="1500" kern="0" spc="13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500" kern="0" spc="-1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pressure.</a:t>
            </a:r>
            <a:endParaRPr sz="15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algn="l" rtl="0" eaLnBrk="0">
              <a:lnSpc>
                <a:spcPct val="107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81275" indent="-789940" algn="l" rtl="0" eaLnBrk="0">
              <a:lnSpc>
                <a:spcPct val="110000"/>
              </a:lnSpc>
              <a:spcBef>
                <a:spcPts val="0"/>
              </a:spcBef>
            </a:pPr>
            <a:r>
              <a:rPr sz="1500" kern="0" spc="-1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115MM</a:t>
            </a:r>
            <a:r>
              <a:rPr sz="1500" kern="0" spc="21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500" kern="0" spc="-1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super</a:t>
            </a:r>
            <a:r>
              <a:rPr sz="1500" kern="0" spc="20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500" kern="0" spc="-1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large</a:t>
            </a:r>
            <a:r>
              <a:rPr sz="1500" kern="0" spc="2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500" kern="0" spc="-1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headres</a:t>
            </a:r>
            <a:r>
              <a:rPr sz="1500" kern="0" spc="-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</a:t>
            </a:r>
            <a:r>
              <a:rPr sz="1500" kern="0" spc="19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500" kern="0" spc="-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spacing</a:t>
            </a:r>
            <a:r>
              <a:rPr sz="1500" kern="0" spc="21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500" kern="0" spc="-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adjustment,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Suitable</a:t>
            </a:r>
            <a:r>
              <a:rPr sz="1500" kern="0" spc="14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fo</a:t>
            </a:r>
            <a:r>
              <a:rPr sz="1500" kern="0" spc="-1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r</a:t>
            </a:r>
            <a:r>
              <a:rPr sz="1500" kern="0" spc="2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500" kern="0" spc="-1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people</a:t>
            </a:r>
            <a:r>
              <a:rPr sz="1500" kern="0" spc="21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500" kern="0" spc="-1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of different</a:t>
            </a:r>
            <a:r>
              <a:rPr sz="1500" kern="0" spc="21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500" kern="0" spc="-1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heights.</a:t>
            </a:r>
            <a:endParaRPr sz="15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graphicFrame>
        <p:nvGraphicFramePr>
          <p:cNvPr id="66" name="table 66"/>
          <p:cNvGraphicFramePr>
            <a:graphicFrameLocks noGrp="1"/>
          </p:cNvGraphicFramePr>
          <p:nvPr/>
        </p:nvGraphicFramePr>
        <p:xfrm>
          <a:off x="9675494" y="3907154"/>
          <a:ext cx="1838325" cy="2039620"/>
        </p:xfrm>
        <a:graphic>
          <a:graphicData uri="http://schemas.openxmlformats.org/drawingml/2006/table">
            <a:tbl>
              <a:tblPr/>
              <a:tblGrid>
                <a:gridCol w="1838325"/>
              </a:tblGrid>
              <a:tr h="20332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8" name="table 68"/>
          <p:cNvGraphicFramePr>
            <a:graphicFrameLocks noGrp="1"/>
          </p:cNvGraphicFramePr>
          <p:nvPr/>
        </p:nvGraphicFramePr>
        <p:xfrm>
          <a:off x="7363587" y="3907154"/>
          <a:ext cx="1838325" cy="2039620"/>
        </p:xfrm>
        <a:graphic>
          <a:graphicData uri="http://schemas.openxmlformats.org/drawingml/2006/table">
            <a:tbl>
              <a:tblPr/>
              <a:tblGrid>
                <a:gridCol w="1838325"/>
              </a:tblGrid>
              <a:tr h="20332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0" name="picture 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685019" y="3916679"/>
            <a:ext cx="1819656" cy="2020824"/>
          </a:xfrm>
          <a:prstGeom prst="rect">
            <a:avLst/>
          </a:prstGeom>
        </p:spPr>
      </p:pic>
      <p:pic>
        <p:nvPicPr>
          <p:cNvPr id="72" name="picture 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373111" y="3916679"/>
            <a:ext cx="1819655" cy="2020824"/>
          </a:xfrm>
          <a:prstGeom prst="rect">
            <a:avLst/>
          </a:prstGeom>
        </p:spPr>
      </p:pic>
      <p:sp>
        <p:nvSpPr>
          <p:cNvPr id="74" name="textbox 74"/>
          <p:cNvSpPr/>
          <p:nvPr/>
        </p:nvSpPr>
        <p:spPr>
          <a:xfrm>
            <a:off x="7527734" y="6200571"/>
            <a:ext cx="1623060" cy="3822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6840" algn="l" rtl="0" eaLnBrk="0">
              <a:lnSpc>
                <a:spcPct val="77000"/>
              </a:lnSpc>
            </a:pPr>
            <a:r>
              <a:rPr sz="1200" kern="0" spc="-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Rotation adjust</a:t>
            </a:r>
            <a:r>
              <a:rPr sz="1200" kern="0" spc="-3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ment</a:t>
            </a:r>
            <a:endParaRPr sz="12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algn="l" rtl="0" eaLnBrk="0">
              <a:lnSpc>
                <a:spcPct val="119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  <a:spcBef>
                <a:spcPts val="0"/>
              </a:spcBef>
            </a:pPr>
            <a:r>
              <a:rPr sz="1200" kern="0" spc="-3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adapt to different</a:t>
            </a:r>
            <a:r>
              <a:rPr sz="1200" kern="0" spc="14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200" kern="0" spc="-3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postures</a:t>
            </a:r>
            <a:endParaRPr sz="12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76" name="textbox 76"/>
          <p:cNvSpPr/>
          <p:nvPr/>
        </p:nvSpPr>
        <p:spPr>
          <a:xfrm>
            <a:off x="9794113" y="6199657"/>
            <a:ext cx="1562100" cy="3829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734" rIns="0" bIns="0"/>
          <a:lstStyle/>
          <a:p>
            <a:pPr marL="12700" indent="10160" algn="l" rtl="0" eaLnBrk="0">
              <a:lnSpc>
                <a:spcPct val="101000"/>
              </a:lnSpc>
              <a:spcBef>
                <a:spcPts val="5"/>
              </a:spcBef>
            </a:pPr>
            <a:r>
              <a:rPr sz="1200" kern="0" spc="-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Lifting adjustment adapts</a:t>
            </a:r>
            <a:r>
              <a:rPr sz="1200" kern="0" spc="3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1200" kern="0" spc="-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to differe</a:t>
            </a:r>
            <a:r>
              <a:rPr sz="1200" kern="0" spc="-3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nt</a:t>
            </a:r>
            <a:r>
              <a:rPr sz="1200" kern="0" spc="7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200" kern="0" spc="-3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heights</a:t>
            </a:r>
            <a:endParaRPr sz="12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80" name="rect 80"/>
          <p:cNvSpPr/>
          <p:nvPr/>
        </p:nvSpPr>
        <p:spPr>
          <a:xfrm>
            <a:off x="0" y="0"/>
            <a:ext cx="5245608" cy="6858000"/>
          </a:xfrm>
          <a:prstGeom prst="rect">
            <a:avLst/>
          </a:prstGeom>
          <a:solidFill>
            <a:srgbClr val="124D4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2" name="textbox 82"/>
          <p:cNvSpPr/>
          <p:nvPr/>
        </p:nvSpPr>
        <p:spPr>
          <a:xfrm>
            <a:off x="274116" y="471906"/>
            <a:ext cx="6943725" cy="16338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750" indent="14605" algn="l" rtl="0" eaLnBrk="0">
              <a:lnSpc>
                <a:spcPct val="91000"/>
              </a:lnSpc>
            </a:pPr>
            <a:r>
              <a:rPr sz="3500" b="1" kern="0" spc="20" dirty="0">
                <a:solidFill>
                  <a:srgbClr val="FFFFFF">
                    <a:alpha val="54901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Real-time</a:t>
            </a:r>
            <a:r>
              <a:rPr sz="3500" b="1" kern="0" spc="330" dirty="0">
                <a:solidFill>
                  <a:srgbClr val="FFFFFF">
                    <a:alpha val="54901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3500" b="1" kern="0" spc="20" dirty="0">
                <a:solidFill>
                  <a:srgbClr val="FFFFFF">
                    <a:alpha val="54901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percept</a:t>
            </a:r>
            <a:r>
              <a:rPr sz="3500" b="1" kern="0" spc="10" dirty="0">
                <a:solidFill>
                  <a:srgbClr val="FFFFFF">
                    <a:alpha val="54901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ion</a:t>
            </a:r>
            <a:r>
              <a:rPr sz="3500" b="1" kern="0" spc="250" dirty="0">
                <a:solidFill>
                  <a:srgbClr val="FFFFFF">
                    <a:alpha val="54901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3500" b="1" kern="0" spc="10" dirty="0">
                <a:solidFill>
                  <a:srgbClr val="FFFFFF">
                    <a:alpha val="54901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of</a:t>
            </a:r>
            <a:r>
              <a:rPr sz="3500" b="1" kern="0" spc="0" dirty="0">
                <a:solidFill>
                  <a:srgbClr val="FFFFFF">
                    <a:alpha val="54901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                      </a:t>
            </a:r>
            <a:r>
              <a:rPr sz="3500" b="1" kern="0" spc="50" dirty="0">
                <a:solidFill>
                  <a:srgbClr val="FFFFFF">
                    <a:alpha val="54901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lumbar support</a:t>
            </a:r>
            <a:endParaRPr sz="35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algn="l" rtl="0" eaLnBrk="0">
              <a:lnSpc>
                <a:spcPct val="107000"/>
              </a:lnSpc>
            </a:pP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  <a:spcBef>
                <a:spcPts val="0"/>
              </a:spcBef>
            </a:pPr>
            <a:r>
              <a:rPr sz="3500" b="1" kern="0" spc="30" dirty="0">
                <a:solidFill>
                  <a:srgbClr val="FFFFFF">
                    <a:alpha val="54901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Accurately</a:t>
            </a:r>
            <a:r>
              <a:rPr sz="3500" b="1" kern="0" spc="240" dirty="0">
                <a:solidFill>
                  <a:srgbClr val="FFFFFF">
                    <a:alpha val="54901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3500" b="1" kern="0" spc="30" dirty="0">
                <a:solidFill>
                  <a:srgbClr val="FFFFFF">
                    <a:alpha val="54901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find</a:t>
            </a:r>
            <a:r>
              <a:rPr sz="3500" b="1" kern="0" spc="230" dirty="0">
                <a:solidFill>
                  <a:srgbClr val="FFFFFF">
                    <a:alpha val="54901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3500" b="1" kern="0" spc="30" dirty="0">
                <a:solidFill>
                  <a:srgbClr val="FFFFFF">
                    <a:alpha val="54901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</a:t>
            </a:r>
            <a:r>
              <a:rPr sz="3500" b="1" kern="0" spc="20" dirty="0">
                <a:solidFill>
                  <a:srgbClr val="FFFFFF">
                    <a:alpha val="54901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he</a:t>
            </a:r>
            <a:r>
              <a:rPr sz="3500" b="1" kern="0" spc="330" dirty="0">
                <a:solidFill>
                  <a:srgbClr val="FFFFFF">
                    <a:alpha val="54901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3500" b="1" kern="0" spc="20" dirty="0">
                <a:solidFill>
                  <a:srgbClr val="FFFFFF">
                    <a:alpha val="54901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support</a:t>
            </a:r>
            <a:r>
              <a:rPr sz="3500" b="1" kern="0" spc="420" dirty="0">
                <a:solidFill>
                  <a:srgbClr val="FFFFFF">
                    <a:alpha val="54901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3500" b="1" kern="0" spc="20" dirty="0">
                <a:solidFill>
                  <a:srgbClr val="FFFFFF">
                    <a:alpha val="54901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position</a:t>
            </a:r>
            <a:endParaRPr sz="35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84" name="picture 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829811" y="3633216"/>
            <a:ext cx="2799588" cy="1706879"/>
          </a:xfrm>
          <a:prstGeom prst="rect">
            <a:avLst/>
          </a:prstGeom>
        </p:spPr>
      </p:pic>
      <p:pic>
        <p:nvPicPr>
          <p:cNvPr id="86" name="picture 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89204" y="3633216"/>
            <a:ext cx="2799587" cy="1706879"/>
          </a:xfrm>
          <a:prstGeom prst="rect">
            <a:avLst/>
          </a:prstGeom>
        </p:spPr>
      </p:pic>
      <p:sp>
        <p:nvSpPr>
          <p:cNvPr id="88" name="textbox 88"/>
          <p:cNvSpPr/>
          <p:nvPr/>
        </p:nvSpPr>
        <p:spPr>
          <a:xfrm>
            <a:off x="372892" y="5684909"/>
            <a:ext cx="3089275" cy="4552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7000"/>
              </a:lnSpc>
            </a:pPr>
            <a:r>
              <a:rPr sz="1500" kern="0" spc="30" dirty="0">
                <a:solidFill>
                  <a:srgbClr val="FFFFFF">
                    <a:alpha val="8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1500" kern="0" spc="190" dirty="0">
                <a:solidFill>
                  <a:srgbClr val="FFFFFF">
                    <a:alpha val="8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500" kern="0" spc="30" dirty="0">
                <a:solidFill>
                  <a:srgbClr val="FFFFFF">
                    <a:alpha val="8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lumbar</a:t>
            </a:r>
            <a:r>
              <a:rPr sz="1500" kern="0" spc="120" dirty="0">
                <a:solidFill>
                  <a:srgbClr val="FFFFFF">
                    <a:alpha val="8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500" kern="0" spc="30" dirty="0">
                <a:solidFill>
                  <a:srgbClr val="FFFFFF">
                    <a:alpha val="8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is adjusted forward</a:t>
            </a:r>
            <a:r>
              <a:rPr sz="1500" kern="0" spc="100" dirty="0">
                <a:solidFill>
                  <a:srgbClr val="FFFFFF">
                    <a:alpha val="8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500" kern="0" spc="30" dirty="0">
                <a:solidFill>
                  <a:srgbClr val="FFFFFF">
                    <a:alpha val="8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and</a:t>
            </a:r>
            <a:endParaRPr sz="15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algn="r" rtl="0" eaLnBrk="0">
              <a:lnSpc>
                <a:spcPts val="1995"/>
              </a:lnSpc>
            </a:pPr>
            <a:r>
              <a:rPr sz="1500" kern="0" spc="30" dirty="0">
                <a:solidFill>
                  <a:srgbClr val="FFFFFF">
                    <a:alpha val="8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backward to</a:t>
            </a:r>
            <a:r>
              <a:rPr sz="1500" kern="0" spc="140" dirty="0">
                <a:solidFill>
                  <a:srgbClr val="FFFFFF">
                    <a:alpha val="8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500" kern="0" spc="30" dirty="0">
                <a:solidFill>
                  <a:srgbClr val="FFFFFF">
                    <a:alpha val="8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better fit th</a:t>
            </a:r>
            <a:r>
              <a:rPr sz="1500" kern="0" spc="20" dirty="0">
                <a:solidFill>
                  <a:srgbClr val="FFFFFF">
                    <a:alpha val="8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e waist</a:t>
            </a:r>
            <a:r>
              <a:rPr sz="1500" kern="0" spc="140" dirty="0">
                <a:solidFill>
                  <a:srgbClr val="FFFFFF">
                    <a:alpha val="8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500" kern="0" spc="20" dirty="0">
                <a:solidFill>
                  <a:srgbClr val="FFFFFF">
                    <a:alpha val="8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line.</a:t>
            </a:r>
            <a:endParaRPr sz="15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3819793" y="5692705"/>
            <a:ext cx="3097529" cy="447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6685" indent="-133985" algn="l" rtl="0" eaLnBrk="0">
              <a:lnSpc>
                <a:spcPct val="93000"/>
              </a:lnSpc>
            </a:pPr>
            <a:r>
              <a:rPr sz="1500" kern="0" spc="30" dirty="0">
                <a:solidFill>
                  <a:srgbClr val="FFFFFF">
                    <a:alpha val="8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Adjusting the</a:t>
            </a:r>
            <a:r>
              <a:rPr sz="1500" kern="0" spc="150" dirty="0">
                <a:solidFill>
                  <a:srgbClr val="FFFFFF">
                    <a:alpha val="8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500" kern="0" spc="30" dirty="0">
                <a:solidFill>
                  <a:srgbClr val="FFFFFF">
                    <a:alpha val="8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lumbar</a:t>
            </a:r>
            <a:r>
              <a:rPr sz="1500" kern="0" spc="140" dirty="0">
                <a:solidFill>
                  <a:srgbClr val="FFFFFF">
                    <a:alpha val="8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500" kern="0" spc="30" dirty="0">
                <a:solidFill>
                  <a:srgbClr val="FFFFFF">
                    <a:alpha val="8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up and</a:t>
            </a:r>
            <a:r>
              <a:rPr sz="1500" kern="0" spc="100" dirty="0">
                <a:solidFill>
                  <a:srgbClr val="FFFFFF">
                    <a:alpha val="8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500" kern="0" spc="30" dirty="0">
                <a:solidFill>
                  <a:srgbClr val="FFFFFF">
                    <a:alpha val="8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down to</a:t>
            </a:r>
            <a:r>
              <a:rPr sz="1500" kern="0" spc="0" dirty="0">
                <a:solidFill>
                  <a:srgbClr val="FFFFFF">
                    <a:alpha val="8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500" kern="0" spc="30" dirty="0">
                <a:solidFill>
                  <a:srgbClr val="FFFFFF">
                    <a:alpha val="8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make the waist</a:t>
            </a:r>
            <a:r>
              <a:rPr sz="1500" kern="0" spc="140" dirty="0">
                <a:solidFill>
                  <a:srgbClr val="FFFFFF">
                    <a:alpha val="8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500" kern="0" spc="30" dirty="0">
                <a:solidFill>
                  <a:srgbClr val="FFFFFF">
                    <a:alpha val="8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more comfo</a:t>
            </a:r>
            <a:r>
              <a:rPr sz="1500" kern="0" spc="20" dirty="0">
                <a:solidFill>
                  <a:srgbClr val="FFFFFF">
                    <a:alpha val="8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rtable.</a:t>
            </a:r>
            <a:endParaRPr sz="15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9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94" name="textbox 94"/>
          <p:cNvSpPr/>
          <p:nvPr/>
        </p:nvSpPr>
        <p:spPr>
          <a:xfrm>
            <a:off x="5907100" y="757021"/>
            <a:ext cx="5640704" cy="18840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ct val="77000"/>
              </a:lnSpc>
            </a:pPr>
            <a:r>
              <a:rPr sz="1700" kern="0" spc="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Seat</a:t>
            </a:r>
            <a:r>
              <a:rPr sz="1700" kern="0" spc="1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700" kern="0" spc="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can</a:t>
            </a:r>
            <a:r>
              <a:rPr sz="1700" kern="0" spc="19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700" kern="0" spc="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be</a:t>
            </a:r>
            <a:r>
              <a:rPr sz="1700" kern="0" spc="1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700" kern="0" spc="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adjusted</a:t>
            </a:r>
            <a:r>
              <a:rPr sz="1700" kern="0" spc="1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700" kern="0" spc="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for</a:t>
            </a:r>
            <a:r>
              <a:rPr sz="1700" kern="0" spc="11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700" kern="0" spc="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depth</a:t>
            </a:r>
            <a:r>
              <a:rPr sz="1700" kern="0" spc="1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,</a:t>
            </a:r>
            <a:r>
              <a:rPr sz="1700" kern="0" spc="13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700" kern="0" spc="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it</a:t>
            </a:r>
            <a:r>
              <a:rPr sz="1700" kern="0" spc="1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’</a:t>
            </a:r>
            <a:r>
              <a:rPr sz="1700" kern="0" spc="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</a:t>
            </a:r>
            <a:r>
              <a:rPr sz="1700" kern="0" spc="10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700" kern="0" spc="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about</a:t>
            </a:r>
            <a:r>
              <a:rPr sz="1700" kern="0" spc="11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700" kern="0" spc="1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5</a:t>
            </a:r>
            <a:r>
              <a:rPr sz="1700" kern="0" spc="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cm</a:t>
            </a:r>
            <a:r>
              <a:rPr sz="1700" kern="0" spc="1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endParaRPr sz="17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19050" algn="l" rtl="0" eaLnBrk="0">
              <a:lnSpc>
                <a:spcPts val="3240"/>
              </a:lnSpc>
            </a:pPr>
            <a:r>
              <a:rPr sz="1700" kern="0" spc="3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Sliding seat can</a:t>
            </a:r>
            <a:r>
              <a:rPr sz="1700" kern="0" spc="14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700" kern="0" spc="3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meet di</a:t>
            </a:r>
            <a:r>
              <a:rPr sz="1700" kern="0" spc="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fferent</a:t>
            </a:r>
            <a:r>
              <a:rPr sz="1700" kern="0" spc="15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700" kern="0" spc="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users’</a:t>
            </a:r>
            <a:r>
              <a:rPr sz="1700" kern="0" spc="11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700" kern="0" spc="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demand.</a:t>
            </a:r>
            <a:endParaRPr sz="17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algn="l" rtl="0" eaLnBrk="0">
              <a:lnSpc>
                <a:spcPct val="109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320" indent="-8255" algn="l" rtl="0" eaLnBrk="0">
              <a:lnSpc>
                <a:spcPct val="152000"/>
              </a:lnSpc>
            </a:pPr>
            <a:r>
              <a:rPr sz="1700" kern="0" spc="3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 seat with sliding function</a:t>
            </a:r>
            <a:r>
              <a:rPr sz="1700" kern="0" spc="13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700" kern="0" spc="3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(the depth</a:t>
            </a:r>
            <a:r>
              <a:rPr sz="1700" kern="0" spc="10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700" kern="0" spc="3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of</a:t>
            </a:r>
            <a:r>
              <a:rPr sz="1700" kern="0" spc="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700" kern="0" spc="3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</a:t>
            </a:r>
            <a:r>
              <a:rPr sz="1700" kern="0" spc="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he</a:t>
            </a:r>
            <a:r>
              <a:rPr sz="1700" kern="0" spc="9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700" kern="0" spc="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seat</a:t>
            </a:r>
            <a:r>
              <a:rPr sz="1700" kern="0" spc="10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700" kern="0" spc="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can</a:t>
            </a:r>
            <a:r>
              <a:rPr sz="1700" kern="0" spc="16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700" kern="0" spc="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be</a:t>
            </a:r>
            <a:r>
              <a:rPr sz="1700" kern="0" spc="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  </a:t>
            </a:r>
            <a:r>
              <a:rPr sz="1700" kern="0" spc="3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adjusted), the</a:t>
            </a:r>
            <a:r>
              <a:rPr sz="1700" kern="0" spc="15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700" kern="0" spc="3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hollow</a:t>
            </a:r>
            <a:r>
              <a:rPr sz="1700" kern="0" spc="15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700" kern="0" spc="3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mesh design</a:t>
            </a:r>
            <a:r>
              <a:rPr sz="1700" kern="0" spc="13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700" kern="0" spc="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is</a:t>
            </a:r>
            <a:r>
              <a:rPr sz="1700" kern="0" spc="16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700" kern="0" spc="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more comfortable to sit</a:t>
            </a:r>
            <a:r>
              <a:rPr sz="1700" kern="0" spc="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1700" kern="0" spc="3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and</a:t>
            </a:r>
            <a:r>
              <a:rPr sz="1700" kern="0" spc="15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700" kern="0" spc="3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maintains effective support for the t</a:t>
            </a:r>
            <a:r>
              <a:rPr sz="1700" kern="0" spc="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highs.</a:t>
            </a:r>
            <a:endParaRPr sz="17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picture 9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98" name="textbox 98"/>
          <p:cNvSpPr/>
          <p:nvPr/>
        </p:nvSpPr>
        <p:spPr>
          <a:xfrm>
            <a:off x="637307" y="777595"/>
            <a:ext cx="3138170" cy="2000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4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MODERN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MIXED</a:t>
            </a:r>
            <a:r>
              <a:rPr sz="1400" kern="0" spc="3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STAFF</a:t>
            </a:r>
            <a:r>
              <a:rPr sz="1400" kern="0" spc="3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14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PACE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0" name="rect 100"/>
          <p:cNvSpPr/>
          <p:nvPr/>
        </p:nvSpPr>
        <p:spPr>
          <a:xfrm>
            <a:off x="619239" y="409231"/>
            <a:ext cx="208584" cy="78435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1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04" name="textbox 104"/>
          <p:cNvSpPr/>
          <p:nvPr/>
        </p:nvSpPr>
        <p:spPr>
          <a:xfrm>
            <a:off x="462669" y="6403035"/>
            <a:ext cx="2882264" cy="2000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4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INTEGRATE</a:t>
            </a:r>
            <a:r>
              <a:rPr sz="1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14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</a:t>
            </a:r>
            <a:r>
              <a:rPr sz="1400" kern="0" spc="-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</a:t>
            </a:r>
            <a:r>
              <a:rPr sz="1400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</a:t>
            </a:r>
            <a:r>
              <a:rPr sz="14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SPACE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6" name="rect 106"/>
          <p:cNvSpPr/>
          <p:nvPr/>
        </p:nvSpPr>
        <p:spPr>
          <a:xfrm>
            <a:off x="629412" y="365759"/>
            <a:ext cx="199643" cy="6858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picture 1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10" name="textbox 110"/>
          <p:cNvSpPr/>
          <p:nvPr/>
        </p:nvSpPr>
        <p:spPr>
          <a:xfrm>
            <a:off x="264391" y="184600"/>
            <a:ext cx="5455284" cy="12465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8735" algn="l" rtl="0" eaLnBrk="0">
              <a:lnSpc>
                <a:spcPct val="74000"/>
              </a:lnSpc>
            </a:pPr>
            <a:r>
              <a:rPr sz="3200" u="sng" kern="0" spc="-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MANAGER WORKI</a:t>
            </a:r>
            <a:r>
              <a:rPr sz="3200" kern="0" spc="-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NG SPA</a:t>
            </a:r>
            <a:r>
              <a:rPr sz="3200" kern="0" spc="-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CE</a:t>
            </a:r>
            <a:endParaRPr sz="32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algn="l" rtl="0" eaLnBrk="0">
              <a:lnSpc>
                <a:spcPct val="13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6985" algn="l" rtl="0" eaLnBrk="0">
              <a:lnSpc>
                <a:spcPct val="94000"/>
              </a:lnSpc>
              <a:spcBef>
                <a:spcPts val="5"/>
              </a:spcBef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Premium office chair, the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nift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y and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elegant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design</a:t>
            </a:r>
            <a:r>
              <a:rPr sz="1400" kern="0" spc="1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blesses your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eyes.</a:t>
            </a:r>
            <a:r>
              <a:rPr sz="1400" kern="0" spc="1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Having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one of this chair can</a:t>
            </a:r>
            <a:r>
              <a:rPr sz="1400" kern="0" spc="1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not only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disclose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your</a:t>
            </a:r>
            <a:r>
              <a:rPr sz="1400" kern="0" spc="1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unique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taste,</a:t>
            </a:r>
            <a:r>
              <a:rPr sz="1400" kern="0" spc="1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meanwhile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it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can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 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also greatly</a:t>
            </a:r>
            <a:r>
              <a:rPr sz="1400" kern="0" spc="1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relieve</a:t>
            </a:r>
            <a:r>
              <a:rPr sz="1400" kern="0" spc="1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pressure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from working.</a:t>
            </a:r>
            <a:endParaRPr sz="14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1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14" name="textbox 114"/>
          <p:cNvSpPr/>
          <p:nvPr/>
        </p:nvSpPr>
        <p:spPr>
          <a:xfrm>
            <a:off x="8749432" y="6457670"/>
            <a:ext cx="3138170" cy="2000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4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MODERN</a:t>
            </a:r>
            <a:r>
              <a:rPr sz="1400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MIXED</a:t>
            </a:r>
            <a:r>
              <a:rPr sz="1400" kern="0" spc="3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STAFF</a:t>
            </a:r>
            <a:r>
              <a:rPr sz="1400" kern="0" spc="3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14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PACE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6" name="rect 116"/>
          <p:cNvSpPr/>
          <p:nvPr/>
        </p:nvSpPr>
        <p:spPr>
          <a:xfrm>
            <a:off x="623316" y="414528"/>
            <a:ext cx="199644" cy="68579"/>
          </a:xfrm>
          <a:prstGeom prst="rect">
            <a:avLst/>
          </a:prstGeom>
          <a:solidFill>
            <a:srgbClr val="FEF7F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picture 1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20" name="textbox 120"/>
          <p:cNvSpPr/>
          <p:nvPr/>
        </p:nvSpPr>
        <p:spPr>
          <a:xfrm>
            <a:off x="544697" y="6483249"/>
            <a:ext cx="2853689" cy="2000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400" b="1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MODERN</a:t>
            </a:r>
            <a:r>
              <a:rPr sz="1400" b="1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b="1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MANAGER</a:t>
            </a:r>
            <a:r>
              <a:rPr sz="14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b="1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</a:t>
            </a:r>
            <a:r>
              <a:rPr sz="1400" b="1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ACE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2" name="rect 122"/>
          <p:cNvSpPr/>
          <p:nvPr/>
        </p:nvSpPr>
        <p:spPr>
          <a:xfrm>
            <a:off x="623316" y="414528"/>
            <a:ext cx="199644" cy="68579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picture 1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26" name="textbox 126"/>
          <p:cNvSpPr/>
          <p:nvPr/>
        </p:nvSpPr>
        <p:spPr>
          <a:xfrm>
            <a:off x="7576367" y="6359689"/>
            <a:ext cx="2802889" cy="2209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500" b="1" kern="0" spc="2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BOSS</a:t>
            </a:r>
            <a:r>
              <a:rPr sz="15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500" b="1" kern="0" spc="2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WORKI</a:t>
            </a:r>
            <a:r>
              <a:rPr sz="1500" b="1" kern="0" spc="2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NG</a:t>
            </a:r>
            <a:r>
              <a:rPr sz="15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500" b="1" kern="0" spc="2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SPACE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8" name="rect 128"/>
          <p:cNvSpPr/>
          <p:nvPr/>
        </p:nvSpPr>
        <p:spPr>
          <a:xfrm>
            <a:off x="623316" y="414528"/>
            <a:ext cx="199644" cy="68579"/>
          </a:xfrm>
          <a:prstGeom prst="rect">
            <a:avLst/>
          </a:prstGeom>
          <a:solidFill>
            <a:srgbClr val="FEF7F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MDlhZDkxNzQ4NTExZmFjYWNjOWYwZDFjMTI0OTI0NDI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2024</Words>
  <Application>WPS 演示</Application>
  <PresentationFormat/>
  <Paragraphs>122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2" baseType="lpstr">
      <vt:lpstr>Arial</vt:lpstr>
      <vt:lpstr>宋体</vt:lpstr>
      <vt:lpstr>Wingdings</vt:lpstr>
      <vt:lpstr>Arial</vt:lpstr>
      <vt:lpstr>微软雅黑</vt:lpstr>
      <vt:lpstr>Times New Roman</vt:lpstr>
      <vt:lpstr>Calibri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Miko</cp:lastModifiedBy>
  <cp:revision>2</cp:revision>
  <dcterms:created xsi:type="dcterms:W3CDTF">2024-06-11T09:43:00Z</dcterms:created>
  <dcterms:modified xsi:type="dcterms:W3CDTF">2024-09-18T03:34:27Z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wqlLaW5nc29mdCBQREYgdG8gV1BTIDEwMA</vt:lpwstr>
  </property>
  <property fmtid="{D5CDD505-2E9C-101B-9397-08002B2CF9AE}" pid="3" name="Created">
    <vt:filetime>2024-06-11T18:41:08Z</vt:filetime>
  </property>
  <property fmtid="{D5CDD505-2E9C-101B-9397-08002B2CF9AE}" pid="4" name="ICV">
    <vt:lpwstr>F857DB6031984D158983B2E56F0904B0_12</vt:lpwstr>
  </property>
  <property fmtid="{D5CDD505-2E9C-101B-9397-08002B2CF9AE}" pid="5" name="KSOProductBuildVer">
    <vt:lpwstr>2052-12.1.0.18240</vt:lpwstr>
  </property>
</Properties>
</file>